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4" r:id="rId1"/>
    <p:sldMasterId id="2147483696" r:id="rId2"/>
  </p:sldMasterIdLst>
  <p:sldIdLst>
    <p:sldId id="311" r:id="rId3"/>
    <p:sldId id="318" r:id="rId4"/>
    <p:sldId id="298" r:id="rId5"/>
    <p:sldId id="312" r:id="rId6"/>
    <p:sldId id="315" r:id="rId7"/>
    <p:sldId id="314" r:id="rId8"/>
    <p:sldId id="313" r:id="rId9"/>
    <p:sldId id="317" r:id="rId10"/>
    <p:sldId id="319" r:id="rId11"/>
  </p:sldIdLst>
  <p:sldSz cx="9144000" cy="6858000" type="screen4x3"/>
  <p:notesSz cx="7099300" cy="10234613"/>
  <p:embeddedFontLst>
    <p:embeddedFont>
      <p:font typeface="微軟正黑體" panose="020B0604030504040204" pitchFamily="34" charset="-120"/>
      <p:regular r:id="rId12"/>
      <p:bold r:id="rId13"/>
    </p:embeddedFont>
    <p:embeddedFont>
      <p:font typeface="Corbel" panose="020B0503020204020204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2" autoAdjust="0"/>
    <p:restoredTop sz="93973" autoAdjust="0"/>
  </p:normalViewPr>
  <p:slideViewPr>
    <p:cSldViewPr snapToGrid="0">
      <p:cViewPr varScale="1">
        <p:scale>
          <a:sx n="101" d="100"/>
          <a:sy n="101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4.fntdata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t>2020/10/29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145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853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766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t>2020/10/29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277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0420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958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886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2020/10/29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3592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2020/10/29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3832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2020/10/29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1764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23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9591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002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93258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19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33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002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2020/10/29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97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2020/10/29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485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2020/10/29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980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072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68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pPr/>
              <a:t>2020/10/29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237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pPr/>
              <a:t>2020/10/29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21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b.gov.hk/tc/curriculum-development/kla/arts-edu/resources/mus-curri/index.html" TargetMode="External"/><Relationship Id="rId2" Type="http://schemas.openxmlformats.org/officeDocument/2006/relationships/hyperlink" Target="https://www.edb.gov.hk/attachment/tc/curriculum-development/kla/chi-edu/resources/secondary-edu/lang/Ho_2018050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db.gov.hk/tc/curriculum-development/kla/arts-edu/resources/mus-pdp-materials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orizontal Scroll 10">
            <a:extLst>
              <a:ext uri="{FF2B5EF4-FFF2-40B4-BE49-F238E27FC236}">
                <a16:creationId xmlns:a16="http://schemas.microsoft.com/office/drawing/2014/main" id="{D1F5DC63-7BDA-4646-A230-14216E221BF7}"/>
              </a:ext>
            </a:extLst>
          </p:cNvPr>
          <p:cNvSpPr/>
          <p:nvPr/>
        </p:nvSpPr>
        <p:spPr>
          <a:xfrm>
            <a:off x="1150670" y="2268091"/>
            <a:ext cx="6838849" cy="2232991"/>
          </a:xfrm>
          <a:prstGeom prst="horizontalScroll">
            <a:avLst>
              <a:gd name="adj" fmla="val 113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眾．樂．樂（二）</a:t>
            </a:r>
            <a:endParaRPr lang="en-GB" altLang="zh-TW" sz="5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A7B8A5-71FA-BE44-9F7C-4E953A02CA2E}"/>
              </a:ext>
            </a:extLst>
          </p:cNvPr>
          <p:cNvSpPr txBox="1">
            <a:spLocks/>
          </p:cNvSpPr>
          <p:nvPr/>
        </p:nvSpPr>
        <p:spPr>
          <a:xfrm>
            <a:off x="832485" y="882376"/>
            <a:ext cx="7475220" cy="2926080"/>
          </a:xfrm>
          <a:prstGeom prst="rect">
            <a:avLst/>
          </a:prstGeom>
        </p:spPr>
        <p:txBody>
          <a:bodyPr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altLang="zh-TW" sz="5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02ED1AC-D28C-41D1-A5D8-66BF9DD8689E}"/>
              </a:ext>
            </a:extLst>
          </p:cNvPr>
          <p:cNvSpPr txBox="1">
            <a:spLocks/>
          </p:cNvSpPr>
          <p:nvPr/>
        </p:nvSpPr>
        <p:spPr>
          <a:xfrm>
            <a:off x="1188572" y="712618"/>
            <a:ext cx="6735696" cy="120852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" indent="0" algn="ctr">
              <a:lnSpc>
                <a:spcPct val="85000"/>
              </a:lnSpc>
              <a:spcBef>
                <a:spcPct val="0"/>
              </a:spcBef>
              <a:buNone/>
            </a:pPr>
            <a:r>
              <a:rPr lang="zh-TW" altLang="en-US" sz="2400" b="1" cap="all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音樂科學與教材料</a:t>
            </a:r>
            <a:endParaRPr lang="en-US" altLang="zh-TW" sz="2400" b="1" cap="all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" indent="0" algn="ctr">
              <a:lnSpc>
                <a:spcPct val="85000"/>
              </a:lnSpc>
              <a:spcBef>
                <a:spcPct val="0"/>
              </a:spcBef>
              <a:buNone/>
            </a:pPr>
            <a:endParaRPr lang="en-GB" altLang="zh-TW" sz="2400" b="1" cap="all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" indent="0" algn="ctr">
              <a:lnSpc>
                <a:spcPct val="85000"/>
              </a:lnSpc>
              <a:spcBef>
                <a:spcPct val="0"/>
              </a:spcBef>
              <a:buNone/>
            </a:pPr>
            <a:r>
              <a:rPr lang="zh-TW" altLang="en-US" sz="2400" b="1" cap="all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第三學習階段（初中）適用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AEB01AA-314E-F044-9AA1-CCB84FA90D75}"/>
              </a:ext>
            </a:extLst>
          </p:cNvPr>
          <p:cNvSpPr txBox="1">
            <a:spLocks/>
          </p:cNvSpPr>
          <p:nvPr/>
        </p:nvSpPr>
        <p:spPr>
          <a:xfrm>
            <a:off x="1188572" y="5886796"/>
            <a:ext cx="6735696" cy="67850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zh-TW" altLang="en-US" sz="1800" b="1" cap="all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教育局 課程發展處 藝術</a:t>
            </a:r>
            <a:r>
              <a:rPr lang="zh-TW" altLang="en-US" sz="1800" b="1" cap="all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教育組</a:t>
            </a:r>
            <a:endParaRPr lang="en-US" altLang="zh-TW" sz="1800" b="1" cap="all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257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"/>
          <p:cNvSpPr txBox="1">
            <a:spLocks/>
          </p:cNvSpPr>
          <p:nvPr/>
        </p:nvSpPr>
        <p:spPr>
          <a:xfrm>
            <a:off x="628650" y="321849"/>
            <a:ext cx="7886700" cy="557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音樂科</a:t>
            </a:r>
            <a:endParaRPr lang="zh-TW" altLang="en-US" sz="28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628650" y="792142"/>
            <a:ext cx="7886700" cy="873511"/>
          </a:xfrm>
        </p:spPr>
        <p:txBody>
          <a:bodyPr anchor="ctr">
            <a:normAutofit/>
          </a:bodyPr>
          <a:lstStyle/>
          <a:p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課題　　：　眾．樂．樂（二）</a:t>
            </a:r>
            <a:b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學習階段：　第三學習階段（初中）</a:t>
            </a:r>
            <a:endParaRPr lang="zh-TW" altLang="en-US" sz="2400" b="1" dirty="0">
              <a:solidFill>
                <a:srgbClr val="0070C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417346"/>
              </p:ext>
            </p:extLst>
          </p:nvPr>
        </p:nvGraphicFramePr>
        <p:xfrm>
          <a:off x="628650" y="1827308"/>
          <a:ext cx="7920235" cy="4211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235">
                  <a:extLst>
                    <a:ext uri="{9D8B030D-6E8A-4147-A177-3AD203B41FA5}">
                      <a16:colId xmlns:a16="http://schemas.microsoft.com/office/drawing/2014/main" val="4273400302"/>
                    </a:ext>
                  </a:extLst>
                </a:gridCol>
                <a:gridCol w="5940000">
                  <a:extLst>
                    <a:ext uri="{9D8B030D-6E8A-4147-A177-3AD203B41FA5}">
                      <a16:colId xmlns:a16="http://schemas.microsoft.com/office/drawing/2014/main" val="1317791970"/>
                    </a:ext>
                  </a:extLst>
                </a:gridCol>
              </a:tblGrid>
              <a:tr h="123576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建議學習活動</a:t>
                      </a:r>
                      <a:endParaRPr lang="en-GB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演繹歌曲及創作</a:t>
                      </a:r>
                      <a:endParaRPr lang="en-GB" altLang="zh-TW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討論及制訂一系列準則來評賞演出</a:t>
                      </a:r>
                      <a:endParaRPr lang="en-GB" altLang="zh-TW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根據預先訂定的準則評賞演出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2345107"/>
                  </a:ext>
                </a:extLst>
              </a:tr>
              <a:tr h="77234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擬發展的態度</a:t>
                      </a:r>
                      <a:endParaRPr lang="en-US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歌詞所表達的正面信息</a:t>
                      </a:r>
                      <a:endParaRPr lang="en-US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尊重他人的意見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8313522"/>
                  </a:ext>
                </a:extLst>
              </a:tr>
              <a:tr h="143154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擬發展的技能</a:t>
                      </a:r>
                      <a:endParaRPr lang="en-US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創造力</a:t>
                      </a:r>
                      <a:endParaRPr lang="en-GB" altLang="zh-TW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聆聽及歌唱技巧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以合適的音樂術語評賞音樂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溝通能力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1254460"/>
                  </a:ext>
                </a:extLst>
              </a:tr>
              <a:tr h="77234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擬發展的知識</a:t>
                      </a:r>
                      <a:endParaRPr lang="en-US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字詞聲調與旋律的關係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音樂元素，例如節奏、力度、調性等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2990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9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C9020-E597-6A48-896A-3B7073186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264" y="1267969"/>
            <a:ext cx="7404653" cy="4038600"/>
          </a:xfrm>
        </p:spPr>
        <p:txBody>
          <a:bodyPr>
            <a:noAutofit/>
          </a:bodyPr>
          <a:lstStyle/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聆聽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《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附錄一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》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的一首歌曲，並與家人和朋友分享。 </a:t>
            </a:r>
            <a:r>
              <a:rPr lang="zh-TW" altLang="en-US" sz="2400" b="1" kern="1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可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到音樂串流平台，例如 </a:t>
            </a:r>
            <a:r>
              <a:rPr lang="en-HK" altLang="zh-TW" sz="2400" b="1" kern="1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YouTube</a:t>
            </a:r>
            <a:r>
              <a:rPr lang="zh-TW" altLang="en-US" sz="2400" b="1" kern="1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en-HK" altLang="zh-TW" sz="2400" b="1" kern="1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Spotify</a:t>
            </a:r>
            <a:r>
              <a:rPr lang="zh-TW" altLang="en-US" sz="2400" b="1" kern="1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搜尋及聆聽有關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歌曲</a:t>
            </a:r>
            <a:r>
              <a:rPr lang="zh-TW" altLang="en-US" sz="2400" b="1" kern="1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 </a:t>
            </a:r>
            <a:endParaRPr lang="en-US" altLang="zh-TW" sz="2400" b="1" kern="100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34290" indent="0">
              <a:buClr>
                <a:schemeClr val="tx1"/>
              </a:buClr>
              <a:buSzPct val="100000"/>
              <a:buNone/>
            </a:pPr>
            <a:endParaRPr lang="en-US" altLang="zh-TW" sz="16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lnSpc>
                <a:spcPct val="100000"/>
              </a:lnSpc>
              <a:buClr>
                <a:schemeClr val="tx1"/>
              </a:buClr>
              <a:buSzPct val="100000"/>
              <a:buAutoNum type="arabicPeriod" startAt="2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就從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《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附錄一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》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所選的歌曲，想想當中的音樂元素（例如旋律、   拍子、力度、分句法等）如何幫助歌曲營造氣氛，並帶出不同的信息</a:t>
            </a:r>
            <a:r>
              <a:rPr lang="zh-TW" altLang="en-US" sz="2400" b="1" kern="1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en-US" altLang="zh-TW" sz="2400" b="1" kern="100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34290" indent="0">
              <a:lnSpc>
                <a:spcPct val="100000"/>
              </a:lnSpc>
              <a:buClr>
                <a:schemeClr val="tx1"/>
              </a:buClr>
              <a:buSzPct val="100000"/>
              <a:buNone/>
            </a:pP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AutoNum type="arabicPeriod" startAt="3"/>
            </a:pPr>
            <a:r>
              <a:rPr lang="zh-TW" altLang="en-US" sz="2400" b="1" kern="1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閱讀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歌詞，細味歌詞的意思</a:t>
            </a:r>
            <a:r>
              <a:rPr lang="zh-TW" altLang="en-US" sz="2400" b="1" kern="1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en-US" altLang="zh-TW" sz="2400" b="1" kern="100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AutoNum type="arabicPeriod" startAt="3"/>
            </a:pPr>
            <a:endParaRPr lang="en-US" altLang="zh-TW" sz="2400" b="1" kern="100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Font typeface="Corbel" pitchFamily="34" charset="0"/>
              <a:buAutoNum type="arabicPeriod" startAt="3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試唱歌曲。</a:t>
            </a: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34290" indent="0">
              <a:buClr>
                <a:schemeClr val="tx1"/>
              </a:buClr>
              <a:buSzPct val="100000"/>
              <a:buNone/>
            </a:pP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E963B26-AC16-E043-8AD0-49005E1C8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4" y="366752"/>
            <a:ext cx="7406640" cy="1356360"/>
          </a:xfrm>
        </p:spPr>
        <p:txBody>
          <a:bodyPr>
            <a:normAutofit/>
          </a:bodyPr>
          <a:lstStyle/>
          <a:p>
            <a:pPr algn="ctr" defTabSz="914400"/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課前準備</a:t>
            </a:r>
            <a:endParaRPr lang="en-US" sz="32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FAD27F-CEA2-0C46-8D00-845E6AF8A6F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703898">
            <a:off x="7848353" y="5504124"/>
            <a:ext cx="365068" cy="5144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AE1DBE3-437E-E842-AD90-BD158C91BFA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21083631">
            <a:off x="846619" y="604332"/>
            <a:ext cx="303327" cy="64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8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C9020-E597-6A48-896A-3B7073186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1920239"/>
            <a:ext cx="7404653" cy="4355123"/>
          </a:xfrm>
        </p:spPr>
        <p:txBody>
          <a:bodyPr>
            <a:normAutofit/>
          </a:bodyPr>
          <a:lstStyle/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聆聽歌曲，分析當中運用的音樂元素，並填寫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《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附錄二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》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的第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部分。</a:t>
            </a: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細閱歌詞，想想歌曲擬帶出的勵志信息。</a:t>
            </a: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endParaRPr lang="en-US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Font typeface="Corbel" pitchFamily="34" charset="0"/>
              <a:buAutoNum type="arabicPeriod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思考歌曲音樂元素運用與勵志信息的關係，並填寫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《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附錄二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》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第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2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部分。</a:t>
            </a: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如所選的是粵語歌曲，字詞的聲調是否配合旋律？（參考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《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附錄三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》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的資料）。</a:t>
            </a: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E963B26-AC16-E043-8AD0-49005E1C8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472440"/>
            <a:ext cx="7406640" cy="1356360"/>
          </a:xfrm>
        </p:spPr>
        <p:txBody>
          <a:bodyPr>
            <a:normAutofit/>
          </a:bodyPr>
          <a:lstStyle/>
          <a:p>
            <a:pPr algn="ctr" defTabSz="914400"/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活動一：聆聽</a:t>
            </a:r>
            <a:endParaRPr lang="en-US" sz="32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C8272F-B468-F14E-9331-3C4ECA73EA9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505052">
            <a:off x="8100403" y="5643017"/>
            <a:ext cx="323000" cy="61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927DA0-4CE8-824A-ADC7-5FB889FA54A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20815020">
            <a:off x="911487" y="540066"/>
            <a:ext cx="607708" cy="54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4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5A472B0-F6CB-974A-B78D-B1DEB6D3582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380514">
            <a:off x="517265" y="5735757"/>
            <a:ext cx="303327" cy="64457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C9020-E597-6A48-896A-3B7073186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1666494"/>
            <a:ext cx="7404653" cy="4813819"/>
          </a:xfrm>
        </p:spPr>
        <p:txBody>
          <a:bodyPr>
            <a:normAutofit/>
          </a:bodyPr>
          <a:lstStyle/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以「同心協力」為題，為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《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附錄一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》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的一首歌曲重新填詞，注意字詞的聲調須與旋律配合。</a:t>
            </a: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Font typeface="Corbel" pitchFamily="34" charset="0"/>
              <a:buAutoNum type="arabicPeriod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與同學和老師討論及制訂一系列準則來評賞演出，例如演唱的音高與節拍是否準確、歌詞能否表達主題，以及歌詞與旋律是否配合等。</a:t>
            </a:r>
          </a:p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通過校內網上學習平台與同學分享創作成果。</a:t>
            </a: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endParaRPr lang="zh-TW" altLang="en-US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根據預先訂定的準則，欣賞同學的演出，並給予回饋。</a:t>
            </a:r>
          </a:p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E963B26-AC16-E043-8AD0-49005E1C8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4" y="310134"/>
            <a:ext cx="7406640" cy="1194076"/>
          </a:xfrm>
        </p:spPr>
        <p:txBody>
          <a:bodyPr>
            <a:normAutofit/>
          </a:bodyPr>
          <a:lstStyle/>
          <a:p>
            <a:pPr algn="ctr" defTabSz="914400"/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活動二：創作和演奏</a:t>
            </a:r>
            <a:endParaRPr lang="en-US" sz="32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B67039-B496-0B47-BCDC-0D97A9EE53D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470378">
            <a:off x="7944404" y="816864"/>
            <a:ext cx="3175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77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38150" y="1339210"/>
          <a:ext cx="3219450" cy="435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5975">
                  <a:extLst>
                    <a:ext uri="{9D8B030D-6E8A-4147-A177-3AD203B41FA5}">
                      <a16:colId xmlns:a16="http://schemas.microsoft.com/office/drawing/2014/main" val="2793207921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4197093543"/>
                    </a:ext>
                  </a:extLst>
                </a:gridCol>
              </a:tblGrid>
              <a:tr h="32172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華語歌曲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356999"/>
                  </a:ext>
                </a:extLst>
              </a:tr>
              <a:tr h="32172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曲目名稱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原唱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300149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我知道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劉德華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0281635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等風雨經過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張學友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7889651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堅信愛會贏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群星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1497887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香港心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群星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4172007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明天會更好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群星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047173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大江大河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王凱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6838489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紅日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李克勤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222434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壯志驕陽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張學友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035503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喝采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陳百強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22596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奮鬥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甄妮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6603662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生命有價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王馨平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4641052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生命之曲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林子祥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8347882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3771167" y="1339210"/>
          <a:ext cx="5029933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1108">
                  <a:extLst>
                    <a:ext uri="{9D8B030D-6E8A-4147-A177-3AD203B41FA5}">
                      <a16:colId xmlns:a16="http://schemas.microsoft.com/office/drawing/2014/main" val="2793207921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4197093543"/>
                    </a:ext>
                  </a:extLst>
                </a:gridCol>
              </a:tblGrid>
              <a:tr h="271577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外語歌曲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217965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曲目名稱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原唱 </a:t>
                      </a:r>
                      <a:r>
                        <a:rPr lang="en-US" altLang="zh-TW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 </a:t>
                      </a:r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原作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300149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a Wonderful World</a:t>
                      </a:r>
                      <a:endParaRPr lang="zh-TW" alt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Louis Armstrong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0281635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are the World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Various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7889651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 the World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Michael Jackson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1497887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Raise Me Up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 Garden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4172007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Climb Every Mountain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Rodgers &amp; Hammerstein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047173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are My Hiding Place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Selah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6838489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God Will Make a Way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Don Moen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222434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 It Be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Beatles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035503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Bridge Over Troubled Water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Simon and Garfunkel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22596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You’ve Got a Friend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Carole King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6603662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Perhaps Love </a:t>
                      </a:r>
                      <a:endParaRPr lang="zh-TW" alt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Denver &amp; Placido Domingo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4641052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Want to Hold Your Hand</a:t>
                      </a:r>
                      <a:endParaRPr lang="en-US" altLang="zh-TW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Beatles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8347882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 By Me </a:t>
                      </a:r>
                      <a:endParaRPr lang="en-US" altLang="zh-TW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 E. King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768268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Don't Worry Be Happy </a:t>
                      </a:r>
                      <a:endParaRPr lang="en-US" altLang="zh-TW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Bobby McFerrin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0714101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 Colours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Cyndi Lauper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713593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632EE19B-7D89-C741-9AA8-5CE8E37E487D}"/>
              </a:ext>
            </a:extLst>
          </p:cNvPr>
          <p:cNvSpPr txBox="1">
            <a:spLocks/>
          </p:cNvSpPr>
          <p:nvPr/>
        </p:nvSpPr>
        <p:spPr>
          <a:xfrm>
            <a:off x="857250" y="472440"/>
            <a:ext cx="7406640" cy="6657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附錄一：參考曲目</a:t>
            </a:r>
            <a:endParaRPr lang="en-US" sz="2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358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66885A01-8DF0-5F4F-A133-C1DDDB7113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934765"/>
              </p:ext>
            </p:extLst>
          </p:nvPr>
        </p:nvGraphicFramePr>
        <p:xfrm>
          <a:off x="421707" y="1258503"/>
          <a:ext cx="8277725" cy="519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3173">
                  <a:extLst>
                    <a:ext uri="{9D8B030D-6E8A-4147-A177-3AD203B41FA5}">
                      <a16:colId xmlns:a16="http://schemas.microsoft.com/office/drawing/2014/main" val="699260730"/>
                    </a:ext>
                  </a:extLst>
                </a:gridCol>
                <a:gridCol w="3387276">
                  <a:extLst>
                    <a:ext uri="{9D8B030D-6E8A-4147-A177-3AD203B41FA5}">
                      <a16:colId xmlns:a16="http://schemas.microsoft.com/office/drawing/2014/main" val="961280735"/>
                    </a:ext>
                  </a:extLst>
                </a:gridCol>
                <a:gridCol w="3387276">
                  <a:extLst>
                    <a:ext uri="{9D8B030D-6E8A-4147-A177-3AD203B41FA5}">
                      <a16:colId xmlns:a16="http://schemas.microsoft.com/office/drawing/2014/main" val="3167834464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zh-TW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[1]</a:t>
                      </a:r>
                    </a:p>
                    <a:p>
                      <a:pPr lvl="0"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音樂元素的運用</a:t>
                      </a:r>
                      <a:endParaRPr lang="en-GB" altLang="zh-TW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lvl="0" algn="ctr"/>
                      <a:endParaRPr lang="en-US" altLang="zh-TW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zh-TW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[2]</a:t>
                      </a:r>
                    </a:p>
                    <a:p>
                      <a:pPr lvl="0"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音樂元素的運用</a:t>
                      </a:r>
                      <a:endParaRPr lang="en-GB" altLang="zh-TW" sz="1600" b="1" kern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lvl="0"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如何幫助帶出勵志信息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329205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音高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63053114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時值／節奏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25940340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力度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72092633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速度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2296003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音色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78597860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織體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53406371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和聲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43161657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調性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38547915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結構／曲式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29160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2E963B26-AC16-E043-8AD0-49005E1C8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472440"/>
            <a:ext cx="7406640" cy="665747"/>
          </a:xfrm>
        </p:spPr>
        <p:txBody>
          <a:bodyPr>
            <a:normAutofit/>
          </a:bodyPr>
          <a:lstStyle/>
          <a:p>
            <a:pPr algn="ctr" defTabSz="914400"/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附錄二：音樂元素與勵志信息的關係</a:t>
            </a:r>
            <a:endParaRPr lang="en-US" sz="2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1581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E963B26-AC16-E043-8AD0-49005E1C8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472440"/>
            <a:ext cx="7406640" cy="665747"/>
          </a:xfrm>
        </p:spPr>
        <p:txBody>
          <a:bodyPr>
            <a:normAutofit/>
          </a:bodyPr>
          <a:lstStyle/>
          <a:p>
            <a:pPr algn="ctr" defTabSz="914400"/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附錄三</a:t>
            </a:r>
            <a:r>
              <a:rPr lang="en-US" altLang="zh-TW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：粵語歌詞聲調與音樂旋律</a:t>
            </a:r>
            <a:endParaRPr lang="en-US" sz="2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8FB613F-85D4-FA4D-B382-9EF4615F4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293057"/>
            <a:ext cx="7404653" cy="5084298"/>
          </a:xfrm>
        </p:spPr>
        <p:txBody>
          <a:bodyPr>
            <a:normAutofit/>
          </a:bodyPr>
          <a:lstStyle/>
          <a:p>
            <a:pPr marL="3429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SzPct val="100000"/>
              <a:buNone/>
            </a:pPr>
            <a:r>
              <a:rPr lang="zh-TW" altLang="en-US" sz="2300" b="1" kern="1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分析</a:t>
            </a:r>
            <a:r>
              <a:rPr lang="zh-TW" altLang="en-US" sz="23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字詞聲調是否與旋律配合：</a:t>
            </a:r>
            <a:endParaRPr lang="en-GB" altLang="zh-TW" sz="23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SzPct val="100000"/>
              <a:buFont typeface="Corbel" pitchFamily="34" charset="0"/>
              <a:buAutoNum type="arabicPeriod"/>
            </a:pPr>
            <a:r>
              <a:rPr lang="zh-TW" altLang="en-US" sz="23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試唱歌曲，並細心留意某些歌詞會否因為不同的音高而影響本身聲調。</a:t>
            </a:r>
            <a:endParaRPr lang="en-GB" altLang="zh-TW" sz="23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SzPct val="100000"/>
              <a:buAutoNum type="arabicPeriod"/>
            </a:pPr>
            <a:r>
              <a:rPr lang="zh-TW" altLang="en-US" sz="23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參考後頁提供的網址及搜尋網上資料，認識粵語九聲、粵語聲調的音樂性、粵語流行曲歌詞的「協音」與「拗音」等。</a:t>
            </a:r>
            <a:endParaRPr lang="en-US" altLang="zh-TW" sz="23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SzPct val="100000"/>
              <a:buAutoNum type="arabicPeriod"/>
            </a:pPr>
            <a:r>
              <a:rPr lang="zh-TW" altLang="en-US" sz="23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細閱歌詞，圈出歌詞中的拗音字，想想如何改善拗音的情況。</a:t>
            </a:r>
          </a:p>
          <a:p>
            <a:pPr marL="49149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SzPct val="100000"/>
              <a:buAutoNum type="arabicPeriod"/>
            </a:pPr>
            <a:r>
              <a:rPr lang="zh-TW" altLang="en-US" sz="23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歌詞句尾有否押韻？每段歌詞的押韻位置是否一致？旋律和音高有否影響押韻字的聲調？</a:t>
            </a:r>
            <a:endParaRPr lang="en-GB" altLang="zh-TW" sz="23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48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2FE9B30-B9C8-F146-9F42-89C8161F034B}"/>
              </a:ext>
            </a:extLst>
          </p:cNvPr>
          <p:cNvSpPr txBox="1">
            <a:spLocks/>
          </p:cNvSpPr>
          <p:nvPr/>
        </p:nvSpPr>
        <p:spPr>
          <a:xfrm>
            <a:off x="857250" y="472440"/>
            <a:ext cx="7406640" cy="6657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附錄三</a:t>
            </a:r>
            <a:r>
              <a:rPr lang="en-US" altLang="zh-TW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：粵語歌詞聲調與音樂旋律</a:t>
            </a:r>
            <a:endParaRPr lang="en-US" sz="2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A01D0A9-7986-DF40-8051-66EA64041C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725815"/>
              </p:ext>
            </p:extLst>
          </p:nvPr>
        </p:nvGraphicFramePr>
        <p:xfrm>
          <a:off x="650924" y="1996635"/>
          <a:ext cx="7819291" cy="388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5712">
                  <a:extLst>
                    <a:ext uri="{9D8B030D-6E8A-4147-A177-3AD203B41FA5}">
                      <a16:colId xmlns:a16="http://schemas.microsoft.com/office/drawing/2014/main" val="1310455945"/>
                    </a:ext>
                  </a:extLst>
                </a:gridCol>
                <a:gridCol w="4663579">
                  <a:extLst>
                    <a:ext uri="{9D8B030D-6E8A-4147-A177-3AD203B41FA5}">
                      <a16:colId xmlns:a16="http://schemas.microsoft.com/office/drawing/2014/main" val="2475370277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內容</a:t>
                      </a:r>
                      <a:endParaRPr lang="en-US" sz="1800" b="1" kern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網址</a:t>
                      </a:r>
                      <a:endParaRPr lang="en-GB" sz="1800" b="1" kern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87564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中學中國語文知識增益系列：</a:t>
                      </a:r>
                      <a:endParaRPr lang="en-GB" altLang="zh-TW" sz="1600" b="1" kern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粵語正音</a:t>
                      </a:r>
                      <a:endParaRPr lang="en-US" sz="1600" b="1" kern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hlinkClick r:id="rId2"/>
                        </a:rPr>
                        <a:t>https://www.edb.gov.hk/attachment/tc/curriculum-development/kla/chi-edu/resources/secondary-edu/lang/Ho_20180503.pdf</a:t>
                      </a:r>
                      <a:endParaRPr lang="en-GB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295241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音樂課程配套資源－</a:t>
                      </a:r>
                      <a:endParaRPr lang="en-GB" altLang="zh-TW" sz="1600" b="1" kern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流行音樂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hlinkClick r:id="rId3"/>
                        </a:rPr>
                        <a:t>https://www.edb.gov.hk/tc/curriculum-development/kla/arts-edu/resources/mus-curri/index.html</a:t>
                      </a:r>
                      <a:endParaRPr lang="zh-HK" altLang="en-US" sz="1400" b="1" kern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997358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音樂培訓課程教學資源－</a:t>
                      </a:r>
                      <a:endParaRPr lang="en-GB" altLang="zh-TW" sz="1600" b="1" kern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本地及西方流行音樂的學與教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4"/>
                        </a:rPr>
                        <a:t>https://www.edb.gov.hk/tc/curriculum-development/kla/arts-edu/resources/mus-pdp-materials/index.html</a:t>
                      </a:r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024270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1A71A9D5-0837-4E48-B73F-AF962E005D3B}"/>
              </a:ext>
            </a:extLst>
          </p:cNvPr>
          <p:cNvSpPr/>
          <p:nvPr/>
        </p:nvSpPr>
        <p:spPr>
          <a:xfrm>
            <a:off x="2274569" y="1142679"/>
            <a:ext cx="4572000" cy="42473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0" algn="ctr" defTabSz="914400">
              <a:lnSpc>
                <a:spcPct val="90000"/>
              </a:lnSpc>
              <a:spcBef>
                <a:spcPct val="0"/>
              </a:spcBef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參考網頁</a:t>
            </a:r>
            <a:endParaRPr lang="en-GB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9892234"/>
      </p:ext>
    </p:extLst>
  </p:cSld>
  <p:clrMapOvr>
    <a:masterClrMapping/>
  </p:clrMapOvr>
</p:sld>
</file>

<file path=ppt/theme/theme1.xml><?xml version="1.0" encoding="utf-8"?>
<a:theme xmlns:a="http://schemas.openxmlformats.org/drawingml/2006/main" name="1_基礎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DB3E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2_基礎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3388</TotalTime>
  <Words>784</Words>
  <Application>Microsoft Office PowerPoint</Application>
  <PresentationFormat>如螢幕大小 (4:3)</PresentationFormat>
  <Paragraphs>142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微軟正黑體</vt:lpstr>
      <vt:lpstr>新細明體</vt:lpstr>
      <vt:lpstr>Corbel</vt:lpstr>
      <vt:lpstr>Arial</vt:lpstr>
      <vt:lpstr>1_基礎</vt:lpstr>
      <vt:lpstr>2_基礎</vt:lpstr>
      <vt:lpstr>PowerPoint 簡報</vt:lpstr>
      <vt:lpstr>課題　　：　眾．樂．樂（二） 學習階段：　第三學習階段（初中）</vt:lpstr>
      <vt:lpstr>課前準備</vt:lpstr>
      <vt:lpstr>活動一：聆聽</vt:lpstr>
      <vt:lpstr>活動二：創作和演奏</vt:lpstr>
      <vt:lpstr>PowerPoint 簡報</vt:lpstr>
      <vt:lpstr>附錄二：音樂元素與勵志信息的關係</vt:lpstr>
      <vt:lpstr>附錄三(1)：粵語歌詞聲調與音樂旋律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參考網頁</dc:title>
  <dc:creator>LEUNG, Yau-cheung Tommy</dc:creator>
  <cp:lastModifiedBy>LEUNG, Yau-cheung Tommy</cp:lastModifiedBy>
  <cp:revision>270</cp:revision>
  <dcterms:created xsi:type="dcterms:W3CDTF">2020-02-07T02:00:27Z</dcterms:created>
  <dcterms:modified xsi:type="dcterms:W3CDTF">2020-10-29T04:46:28Z</dcterms:modified>
</cp:coreProperties>
</file>